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46DAA-790B-44B9-8F43-57C5E01E4954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D4AFF-42C4-4144-91B5-70937AAA7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75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C657-116A-42CF-88F9-B820E040C984}" type="datetime1">
              <a:rPr lang="de-DE" smtClean="0"/>
              <a:t>21.02.2018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833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24D7C-E654-4799-AE7A-78A620E3A9D6}" type="datetime1">
              <a:rPr lang="de-DE" smtClean="0"/>
              <a:t>21.02.2018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79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0934-EF19-44CA-BF3E-9180EF53985B}" type="datetime1">
              <a:rPr lang="de-DE" smtClean="0"/>
              <a:t>21.02.2018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46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3FAD1-AB64-4C27-A939-6080AE42560A}" type="datetime1">
              <a:rPr lang="de-DE" smtClean="0"/>
              <a:t>21.02.2018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05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4523-A16F-4895-9202-1946BD4D3B56}" type="datetime1">
              <a:rPr lang="de-DE" smtClean="0"/>
              <a:t>21.02.2018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41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F0DC4-AE9D-46BD-9C74-68D8ADE71C06}" type="datetime1">
              <a:rPr lang="de-DE" smtClean="0"/>
              <a:t>21.02.2018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29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B3688-F957-4109-8BC4-F4F116EA11CB}" type="datetime1">
              <a:rPr lang="de-DE" smtClean="0"/>
              <a:t>21.02.2018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8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B9CD4-1E29-45DD-8591-871BEF516B4C}" type="datetime1">
              <a:rPr lang="de-DE" smtClean="0"/>
              <a:t>21.02.2018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915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3FE5-6824-4ABC-8112-9C68E3B8AA2E}" type="datetime1">
              <a:rPr lang="de-DE" smtClean="0"/>
              <a:t>21.02.2018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39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5B6D-D501-48EE-B9A0-D0B50A6129F3}" type="datetime1">
              <a:rPr lang="de-DE" smtClean="0"/>
              <a:t>21.02.2018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1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AFB0B-30E9-440E-94FE-93C6BD348BD9}" type="datetime1">
              <a:rPr lang="de-DE" smtClean="0"/>
              <a:t>21.02.2018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36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8D892-B2DD-49EB-B559-96F675335EC2}" type="datetime1">
              <a:rPr lang="de-DE" smtClean="0"/>
              <a:t>21.02.2018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ECEFD-5A4D-4ADE-A957-8F0F16BCE9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14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vco@iums.ac.ir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27584" y="1700808"/>
            <a:ext cx="7200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for Medical 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en-GB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eTechnology</a:t>
            </a: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GB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MediTec</a:t>
            </a:r>
            <a:endParaRPr lang="de-DE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Dr. Mohammad </a:t>
            </a:r>
            <a:r>
              <a:rPr lang="en-US" b="1" dirty="0" err="1" smtClean="0"/>
              <a:t>Sadegh</a:t>
            </a:r>
            <a:r>
              <a:rPr lang="en-US" b="1" dirty="0" smtClean="0"/>
              <a:t> </a:t>
            </a:r>
            <a:r>
              <a:rPr lang="en-US" b="1" dirty="0" err="1" smtClean="0"/>
              <a:t>Ghasemi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600" b="1" i="1" dirty="0" smtClean="0"/>
              <a:t>Vice-Chancellor for International Affairs</a:t>
            </a:r>
          </a:p>
          <a:p>
            <a:pPr algn="ctr"/>
            <a:r>
              <a:rPr lang="en-US" sz="1600" b="1" i="1" dirty="0" smtClean="0"/>
              <a:t>Iran University of Medical Sciences (IUMS), Tehran, Iran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Email : </a:t>
            </a:r>
            <a:r>
              <a:rPr lang="en-US" sz="1600" b="1" dirty="0" smtClean="0">
                <a:hlinkClick r:id="rId3"/>
              </a:rPr>
              <a:t>ivco@iums.ac.ir</a:t>
            </a:r>
            <a:endParaRPr lang="en-US" sz="1600" b="1" dirty="0" smtClean="0"/>
          </a:p>
          <a:p>
            <a:pPr algn="ctr"/>
            <a:endParaRPr lang="en-US" sz="1600" b="1" dirty="0"/>
          </a:p>
          <a:p>
            <a:pPr algn="ctr"/>
            <a:endParaRPr lang="de-DE" dirty="0" smtClean="0"/>
          </a:p>
          <a:p>
            <a:pPr algn="ctr"/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05" y="188640"/>
            <a:ext cx="3403022" cy="83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9" y="116632"/>
            <a:ext cx="6096000" cy="1440160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>
                <a:solidFill>
                  <a:srgbClr val="0066FF"/>
                </a:solidFill>
              </a:rPr>
              <a:t>Hazrat</a:t>
            </a:r>
            <a:r>
              <a:rPr lang="en-US" sz="3200" dirty="0">
                <a:solidFill>
                  <a:srgbClr val="0066FF"/>
                </a:solidFill>
              </a:rPr>
              <a:t> </a:t>
            </a:r>
            <a:r>
              <a:rPr lang="en-US" sz="3200" dirty="0" err="1">
                <a:solidFill>
                  <a:srgbClr val="0066FF"/>
                </a:solidFill>
              </a:rPr>
              <a:t>Rasool</a:t>
            </a:r>
            <a:r>
              <a:rPr lang="en-US" sz="3200" dirty="0">
                <a:solidFill>
                  <a:srgbClr val="0066FF"/>
                </a:solidFill>
              </a:rPr>
              <a:t> </a:t>
            </a:r>
            <a:r>
              <a:rPr lang="en-US" sz="3200" dirty="0" err="1">
                <a:solidFill>
                  <a:srgbClr val="0066FF"/>
                </a:solidFill>
              </a:rPr>
              <a:t>Akram</a:t>
            </a:r>
            <a:r>
              <a:rPr lang="en-US" sz="3200" dirty="0">
                <a:solidFill>
                  <a:srgbClr val="0066FF"/>
                </a:solidFill>
              </a:rPr>
              <a:t> (s)  Hospital operates 75 clinics with a daily admission of 500 patients.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4038600" cy="3561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Wards:</a:t>
            </a:r>
          </a:p>
          <a:p>
            <a:r>
              <a:rPr lang="en-US" sz="2400" b="1" dirty="0"/>
              <a:t>700 Inpatient Bed;</a:t>
            </a:r>
          </a:p>
          <a:p>
            <a:r>
              <a:rPr lang="en-US" sz="2400" b="1" dirty="0"/>
              <a:t>17 Ancillary service departments;</a:t>
            </a:r>
          </a:p>
          <a:p>
            <a:r>
              <a:rPr lang="en-US" sz="2400" b="1" dirty="0"/>
              <a:t>1200 Personnel .</a:t>
            </a:r>
          </a:p>
          <a:p>
            <a:pPr marL="0" indent="0">
              <a:buNone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06144" y="2204864"/>
            <a:ext cx="4180656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Hospital’s research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</a:p>
          <a:p>
            <a:r>
              <a:rPr lang="en-US" sz="2000" b="1" dirty="0"/>
              <a:t>Laparoscopic Surgery,</a:t>
            </a:r>
          </a:p>
          <a:p>
            <a:r>
              <a:rPr lang="en-US" sz="2000" b="1" dirty="0"/>
              <a:t>Ophthalmology Surgery,</a:t>
            </a:r>
          </a:p>
          <a:p>
            <a:r>
              <a:rPr lang="en-US" sz="2000" b="1" dirty="0"/>
              <a:t>Otolaryngology Surgery,</a:t>
            </a:r>
          </a:p>
          <a:p>
            <a:r>
              <a:rPr lang="en-US" sz="2000" b="1" dirty="0"/>
              <a:t>Minimal invasive surgery,</a:t>
            </a:r>
          </a:p>
          <a:p>
            <a:r>
              <a:rPr lang="en-US" sz="2000" b="1" dirty="0"/>
              <a:t>ENT Surgery,</a:t>
            </a:r>
          </a:p>
          <a:p>
            <a:r>
              <a:rPr lang="en-US" sz="2000" b="1" dirty="0"/>
              <a:t>Laser Surgery,</a:t>
            </a:r>
          </a:p>
          <a:p>
            <a:r>
              <a:rPr lang="en-US" sz="2000" b="1" dirty="0"/>
              <a:t>Pediatric Infectious Diseases,</a:t>
            </a:r>
          </a:p>
          <a:p>
            <a:r>
              <a:rPr lang="en-US" sz="2000" b="1" dirty="0"/>
              <a:t>Pulmonology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10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81" y="5970139"/>
            <a:ext cx="1849611" cy="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40768"/>
            <a:ext cx="7344816" cy="4536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07882"/>
            <a:ext cx="1056540" cy="10328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648" y="980728"/>
            <a:ext cx="4419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33CC"/>
                </a:solidFill>
              </a:rPr>
              <a:t>Paramedical Practical Training Programs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11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681" y="5970139"/>
            <a:ext cx="1849611" cy="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270073"/>
              </p:ext>
            </p:extLst>
          </p:nvPr>
        </p:nvGraphicFramePr>
        <p:xfrm>
          <a:off x="1475657" y="1196752"/>
          <a:ext cx="7488832" cy="4488555"/>
        </p:xfrm>
        <a:graphic>
          <a:graphicData uri="http://schemas.openxmlformats.org/drawingml/2006/table">
            <a:tbl>
              <a:tblPr/>
              <a:tblGrid>
                <a:gridCol w="3115009">
                  <a:extLst>
                    <a:ext uri="{9D8B030D-6E8A-4147-A177-3AD203B41FA5}">
                      <a16:colId xmlns:a16="http://schemas.microsoft.com/office/drawing/2014/main" val="2932306695"/>
                    </a:ext>
                  </a:extLst>
                </a:gridCol>
                <a:gridCol w="867835">
                  <a:extLst>
                    <a:ext uri="{9D8B030D-6E8A-4147-A177-3AD203B41FA5}">
                      <a16:colId xmlns:a16="http://schemas.microsoft.com/office/drawing/2014/main" val="621435041"/>
                    </a:ext>
                  </a:extLst>
                </a:gridCol>
                <a:gridCol w="867835">
                  <a:extLst>
                    <a:ext uri="{9D8B030D-6E8A-4147-A177-3AD203B41FA5}">
                      <a16:colId xmlns:a16="http://schemas.microsoft.com/office/drawing/2014/main" val="45010543"/>
                    </a:ext>
                  </a:extLst>
                </a:gridCol>
                <a:gridCol w="867835">
                  <a:extLst>
                    <a:ext uri="{9D8B030D-6E8A-4147-A177-3AD203B41FA5}">
                      <a16:colId xmlns:a16="http://schemas.microsoft.com/office/drawing/2014/main" val="3064157489"/>
                    </a:ext>
                  </a:extLst>
                </a:gridCol>
                <a:gridCol w="885159">
                  <a:extLst>
                    <a:ext uri="{9D8B030D-6E8A-4147-A177-3AD203B41FA5}">
                      <a16:colId xmlns:a16="http://schemas.microsoft.com/office/drawing/2014/main" val="858558076"/>
                    </a:ext>
                  </a:extLst>
                </a:gridCol>
                <a:gridCol w="885159">
                  <a:extLst>
                    <a:ext uri="{9D8B030D-6E8A-4147-A177-3AD203B41FA5}">
                      <a16:colId xmlns:a16="http://schemas.microsoft.com/office/drawing/2014/main" val="462541680"/>
                    </a:ext>
                  </a:extLst>
                </a:gridCol>
              </a:tblGrid>
              <a:tr h="195929"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Departments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Teaching and Training Programs</a:t>
                      </a: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00810"/>
                  </a:ext>
                </a:extLst>
              </a:tr>
              <a:tr h="17811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Stagers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Internship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Residency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Calibri"/>
                          <a:ea typeface="Calibri"/>
                          <a:cs typeface="Arial"/>
                        </a:rPr>
                        <a:t>Fellowship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Subspecialty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034985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Internal Medicine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458143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General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8980316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Cardiology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634268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Endocrinology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446788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Rheumatology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614282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Hematology &amp; Oncology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696209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Gastroenterology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088348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Pulmonology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685422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Nephrology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871250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Neurology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147333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Infectious Diseases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240245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Pediatrics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314984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>
                          <a:latin typeface="Calibri"/>
                          <a:ea typeface="Calibri"/>
                          <a:cs typeface="Arial"/>
                        </a:rPr>
                        <a:t>General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296672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>
                          <a:latin typeface="Calibri"/>
                          <a:ea typeface="Calibri"/>
                          <a:cs typeface="Arial"/>
                        </a:rPr>
                        <a:t>Endocrinology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112523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>
                          <a:latin typeface="Calibri"/>
                          <a:ea typeface="Calibri"/>
                          <a:cs typeface="Arial"/>
                        </a:rPr>
                        <a:t>Hematology &amp; Oncology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456757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>
                          <a:latin typeface="Calibri"/>
                          <a:ea typeface="Calibri"/>
                          <a:cs typeface="Arial"/>
                        </a:rPr>
                        <a:t>Gastroenterology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416571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>
                          <a:latin typeface="Calibri"/>
                          <a:ea typeface="Calibri"/>
                          <a:cs typeface="Arial"/>
                        </a:rPr>
                        <a:t>Nephrology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537975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Neurology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787219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Immunology &amp; Allergy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300543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Neonatology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44293"/>
                  </a:ext>
                </a:extLst>
              </a:tr>
              <a:tr h="195929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>
                          <a:latin typeface="Calibri"/>
                          <a:ea typeface="Calibri"/>
                          <a:cs typeface="Arial"/>
                        </a:rPr>
                        <a:t>Infectious Diseases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67832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5" y="188640"/>
            <a:ext cx="3403022" cy="834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12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81" y="5970139"/>
            <a:ext cx="1849611" cy="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09182"/>
              </p:ext>
            </p:extLst>
          </p:nvPr>
        </p:nvGraphicFramePr>
        <p:xfrm>
          <a:off x="2339752" y="188636"/>
          <a:ext cx="6588226" cy="6167712"/>
        </p:xfrm>
        <a:graphic>
          <a:graphicData uri="http://schemas.openxmlformats.org/drawingml/2006/table">
            <a:tbl>
              <a:tblPr/>
              <a:tblGrid>
                <a:gridCol w="2746756">
                  <a:extLst>
                    <a:ext uri="{9D8B030D-6E8A-4147-A177-3AD203B41FA5}">
                      <a16:colId xmlns:a16="http://schemas.microsoft.com/office/drawing/2014/main" val="3873756430"/>
                    </a:ext>
                  </a:extLst>
                </a:gridCol>
                <a:gridCol w="765238">
                  <a:extLst>
                    <a:ext uri="{9D8B030D-6E8A-4147-A177-3AD203B41FA5}">
                      <a16:colId xmlns:a16="http://schemas.microsoft.com/office/drawing/2014/main" val="4272741234"/>
                    </a:ext>
                  </a:extLst>
                </a:gridCol>
                <a:gridCol w="765238">
                  <a:extLst>
                    <a:ext uri="{9D8B030D-6E8A-4147-A177-3AD203B41FA5}">
                      <a16:colId xmlns:a16="http://schemas.microsoft.com/office/drawing/2014/main" val="2281784891"/>
                    </a:ext>
                  </a:extLst>
                </a:gridCol>
                <a:gridCol w="765238">
                  <a:extLst>
                    <a:ext uri="{9D8B030D-6E8A-4147-A177-3AD203B41FA5}">
                      <a16:colId xmlns:a16="http://schemas.microsoft.com/office/drawing/2014/main" val="3062704297"/>
                    </a:ext>
                  </a:extLst>
                </a:gridCol>
                <a:gridCol w="765238">
                  <a:extLst>
                    <a:ext uri="{9D8B030D-6E8A-4147-A177-3AD203B41FA5}">
                      <a16:colId xmlns:a16="http://schemas.microsoft.com/office/drawing/2014/main" val="4022800027"/>
                    </a:ext>
                  </a:extLst>
                </a:gridCol>
                <a:gridCol w="780518">
                  <a:extLst>
                    <a:ext uri="{9D8B030D-6E8A-4147-A177-3AD203B41FA5}">
                      <a16:colId xmlns:a16="http://schemas.microsoft.com/office/drawing/2014/main" val="9623327"/>
                    </a:ext>
                  </a:extLst>
                </a:gridCol>
              </a:tblGrid>
              <a:tr h="329143"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Departments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Arial"/>
                        </a:rPr>
                        <a:t>Teaching and Training Programs</a:t>
                      </a: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886394"/>
                  </a:ext>
                </a:extLst>
              </a:tr>
              <a:tr h="335057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Stagers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Internship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Residency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Fellowship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Subspecialty</a:t>
                      </a:r>
                      <a:endParaRPr lang="en-US" sz="11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683085"/>
                  </a:ext>
                </a:extLst>
              </a:tr>
              <a:tr h="493715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600" b="1" dirty="0" err="1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Surgry</a:t>
                      </a:r>
                      <a:endParaRPr lang="en-US" sz="1600" b="1" dirty="0" smtClean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 smtClean="0">
                          <a:latin typeface="Calibri"/>
                          <a:ea typeface="Calibri"/>
                          <a:cs typeface="Arial"/>
                        </a:rPr>
                        <a:t>General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097864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Head &amp; Neck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258413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Thorax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789906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Vascular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362972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Colorectal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127537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Laparoscopy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497217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Urology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899502"/>
                  </a:ext>
                </a:extLst>
              </a:tr>
              <a:tr h="31084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Orthopedics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861930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General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2218148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Spine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789912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Knee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157022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Pelvis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812990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 dirty="0">
                          <a:latin typeface="Calibri"/>
                          <a:ea typeface="Calibri"/>
                          <a:cs typeface="Arial"/>
                        </a:rPr>
                        <a:t>Leg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398879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>
                          <a:latin typeface="Calibri"/>
                          <a:ea typeface="Calibri"/>
                          <a:cs typeface="Arial"/>
                        </a:rPr>
                        <a:t>Hand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433833"/>
                  </a:ext>
                </a:extLst>
              </a:tr>
              <a:tr h="31084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Neurosurgery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956107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>
                          <a:latin typeface="Calibri"/>
                          <a:ea typeface="Calibri"/>
                          <a:cs typeface="Arial"/>
                        </a:rPr>
                        <a:t>General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68763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>
                          <a:latin typeface="Calibri"/>
                          <a:ea typeface="Calibri"/>
                          <a:cs typeface="Arial"/>
                        </a:rPr>
                        <a:t>Stereotactic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0042130"/>
                  </a:ext>
                </a:extLst>
              </a:tr>
              <a:tr h="292541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000" b="1">
                          <a:latin typeface="Calibri"/>
                          <a:ea typeface="Calibri"/>
                          <a:cs typeface="Arial"/>
                        </a:rPr>
                        <a:t>Deep Brain Stimulation (DBS)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662" marR="4966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8054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07504" y="188646"/>
            <a:ext cx="20882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Medical Teaching and Training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7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77620"/>
              </p:ext>
            </p:extLst>
          </p:nvPr>
        </p:nvGraphicFramePr>
        <p:xfrm>
          <a:off x="2555774" y="476671"/>
          <a:ext cx="6408712" cy="5759968"/>
        </p:xfrm>
        <a:graphic>
          <a:graphicData uri="http://schemas.openxmlformats.org/drawingml/2006/table">
            <a:tbl>
              <a:tblPr/>
              <a:tblGrid>
                <a:gridCol w="2743004">
                  <a:extLst>
                    <a:ext uri="{9D8B030D-6E8A-4147-A177-3AD203B41FA5}">
                      <a16:colId xmlns:a16="http://schemas.microsoft.com/office/drawing/2014/main" val="1822527296"/>
                    </a:ext>
                  </a:extLst>
                </a:gridCol>
                <a:gridCol w="730226">
                  <a:extLst>
                    <a:ext uri="{9D8B030D-6E8A-4147-A177-3AD203B41FA5}">
                      <a16:colId xmlns:a16="http://schemas.microsoft.com/office/drawing/2014/main" val="389345967"/>
                    </a:ext>
                  </a:extLst>
                </a:gridCol>
                <a:gridCol w="730226">
                  <a:extLst>
                    <a:ext uri="{9D8B030D-6E8A-4147-A177-3AD203B41FA5}">
                      <a16:colId xmlns:a16="http://schemas.microsoft.com/office/drawing/2014/main" val="627058962"/>
                    </a:ext>
                  </a:extLst>
                </a:gridCol>
                <a:gridCol w="730226">
                  <a:extLst>
                    <a:ext uri="{9D8B030D-6E8A-4147-A177-3AD203B41FA5}">
                      <a16:colId xmlns:a16="http://schemas.microsoft.com/office/drawing/2014/main" val="1498618052"/>
                    </a:ext>
                  </a:extLst>
                </a:gridCol>
                <a:gridCol w="730226">
                  <a:extLst>
                    <a:ext uri="{9D8B030D-6E8A-4147-A177-3AD203B41FA5}">
                      <a16:colId xmlns:a16="http://schemas.microsoft.com/office/drawing/2014/main" val="2393668246"/>
                    </a:ext>
                  </a:extLst>
                </a:gridCol>
                <a:gridCol w="744804">
                  <a:extLst>
                    <a:ext uri="{9D8B030D-6E8A-4147-A177-3AD203B41FA5}">
                      <a16:colId xmlns:a16="http://schemas.microsoft.com/office/drawing/2014/main" val="1842958484"/>
                    </a:ext>
                  </a:extLst>
                </a:gridCol>
              </a:tblGrid>
              <a:tr h="311051">
                <a:tc rowSpan="2"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Departments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Calibri"/>
                          <a:ea typeface="Calibri"/>
                          <a:cs typeface="Arial"/>
                        </a:rPr>
                        <a:t>Teaching and Training Programs</a:t>
                      </a: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392182"/>
                  </a:ext>
                </a:extLst>
              </a:tr>
              <a:tr h="16243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Stagers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Internship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Residency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Calibri"/>
                          <a:ea typeface="Calibri"/>
                          <a:cs typeface="Arial"/>
                        </a:rPr>
                        <a:t>Fellowship</a:t>
                      </a:r>
                      <a:endParaRPr lang="en-US" sz="105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Subspecialty</a:t>
                      </a:r>
                      <a:endParaRPr lang="en-US" sz="105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386" marR="47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030240"/>
                  </a:ext>
                </a:extLst>
              </a:tr>
              <a:tr h="401285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b="1" dirty="0" err="1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Ophtalmology</a:t>
                      </a:r>
                      <a:endParaRPr lang="en-US" sz="1400" b="1" dirty="0" smtClean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 smtClean="0">
                          <a:latin typeface="Calibri"/>
                          <a:ea typeface="Calibri"/>
                          <a:cs typeface="Arial"/>
                        </a:rPr>
                        <a:t>General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468075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Cornea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32840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Retina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4664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Strabismus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083433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 err="1">
                          <a:latin typeface="Calibri"/>
                          <a:ea typeface="Calibri"/>
                          <a:cs typeface="Arial"/>
                        </a:rPr>
                        <a:t>Oculoplasty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032037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 err="1">
                          <a:latin typeface="Calibri"/>
                          <a:ea typeface="Calibri"/>
                          <a:cs typeface="Arial"/>
                        </a:rPr>
                        <a:t>Neuroophthalmology</a:t>
                      </a: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52115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ENT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353983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General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471204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Otology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276108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 err="1">
                          <a:latin typeface="Calibri"/>
                          <a:ea typeface="Calibri"/>
                          <a:cs typeface="Arial"/>
                        </a:rPr>
                        <a:t>Rhinology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013452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 err="1">
                          <a:latin typeface="Calibri"/>
                          <a:ea typeface="Calibri"/>
                          <a:cs typeface="Arial"/>
                        </a:rPr>
                        <a:t>Laryngology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755366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Cochlear Implants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9042234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Basal Skull Endoscopy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702286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Dermatology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313915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Psychology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398334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Gynecology &amp; Obstetrics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792180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Emergency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739902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FF"/>
                          </a:solidFill>
                          <a:latin typeface="Calibri"/>
                          <a:ea typeface="Calibri"/>
                          <a:cs typeface="Arial"/>
                        </a:rPr>
                        <a:t>Anesthesiology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047882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 dirty="0">
                          <a:latin typeface="Calibri"/>
                          <a:ea typeface="Calibri"/>
                          <a:cs typeface="Arial"/>
                        </a:rPr>
                        <a:t>General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964453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b="1">
                          <a:latin typeface="Calibri"/>
                          <a:ea typeface="Calibri"/>
                          <a:cs typeface="Arial"/>
                        </a:rPr>
                        <a:t>Pain</a:t>
                      </a:r>
                      <a:endParaRPr lang="en-US" sz="14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037540"/>
                  </a:ext>
                </a:extLst>
              </a:tr>
              <a:tr h="244260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900" dirty="0">
                          <a:latin typeface="Calibri"/>
                          <a:ea typeface="Calibri"/>
                          <a:cs typeface="Arial"/>
                        </a:rPr>
                        <a:t>ICU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Agency FB"/>
                          <a:ea typeface="Calibri"/>
                          <a:cs typeface="Arial"/>
                        </a:rPr>
                        <a:t>√</a:t>
                      </a:r>
                      <a:endParaRPr lang="en-US" sz="1400" b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49148" marR="491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62209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124744"/>
            <a:ext cx="2259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Medical Teaching and Training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4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4097" y="1435998"/>
            <a:ext cx="5638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Santiago de </a:t>
            </a:r>
            <a:r>
              <a:rPr lang="en-US" b="1" dirty="0" err="1"/>
              <a:t>Compostela</a:t>
            </a:r>
            <a:r>
              <a:rPr lang="en-US" b="1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Minho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Staffordshire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</a:t>
            </a:r>
            <a:r>
              <a:rPr lang="en-US" b="1" dirty="0" err="1"/>
              <a:t>Almería</a:t>
            </a:r>
            <a:r>
              <a:rPr lang="en-US" b="1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Nantes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Technical University of Berlin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 University of </a:t>
            </a:r>
            <a:r>
              <a:rPr lang="en-US" b="1" dirty="0" err="1"/>
              <a:t>Almería</a:t>
            </a:r>
            <a:r>
              <a:rPr lang="en-US" b="1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Cagliari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</a:t>
            </a:r>
            <a:r>
              <a:rPr lang="en-US" b="1" dirty="0" err="1"/>
              <a:t>Halabja</a:t>
            </a:r>
            <a:r>
              <a:rPr lang="en-US" b="1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</a:t>
            </a:r>
            <a:r>
              <a:rPr lang="en-US" b="1" dirty="0" err="1"/>
              <a:t>Raparin</a:t>
            </a:r>
            <a:endParaRPr lang="en-US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Nicosia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Vienna Ludwig institute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 err="1"/>
              <a:t>Sapienza</a:t>
            </a:r>
            <a:r>
              <a:rPr lang="en-US" b="1" dirty="0"/>
              <a:t>" University of Rome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Ankara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</a:t>
            </a:r>
            <a:r>
              <a:rPr lang="en-US" b="1" dirty="0" err="1"/>
              <a:t>Gazi</a:t>
            </a:r>
            <a:r>
              <a:rPr lang="en-US" b="1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University of </a:t>
            </a:r>
            <a:r>
              <a:rPr lang="en-US" b="1" dirty="0" err="1"/>
              <a:t>Hacettepe</a:t>
            </a:r>
            <a:r>
              <a:rPr lang="en-US" b="1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AP-HP, Greater Paris University Hospitals and …….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41" y="1417638"/>
            <a:ext cx="2445623" cy="395557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034827"/>
            <a:ext cx="5634814" cy="377949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Partnership, Membership and</a:t>
            </a:r>
            <a:r>
              <a:rPr lang="en-US" sz="1800" dirty="0">
                <a:solidFill>
                  <a:srgbClr val="0000FF"/>
                </a:solidFill>
              </a:rPr>
              <a:t> </a:t>
            </a:r>
            <a:r>
              <a:rPr lang="en-US" sz="1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Cooperation</a:t>
            </a:r>
            <a:endParaRPr 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05" y="188640"/>
            <a:ext cx="3403022" cy="834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98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9240" y="5085184"/>
            <a:ext cx="6537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Alison" pitchFamily="2" charset="0"/>
              </a:rPr>
              <a:t>Thank You For Your Attentions</a:t>
            </a:r>
            <a:endParaRPr lang="en-US" sz="3200" b="1" i="1" dirty="0">
              <a:solidFill>
                <a:srgbClr val="FF0000"/>
              </a:solidFill>
              <a:latin typeface="Alison" pitchFamily="2" charset="0"/>
            </a:endParaRPr>
          </a:p>
        </p:txBody>
      </p:sp>
      <p:pic>
        <p:nvPicPr>
          <p:cNvPr id="5" name="Picture 2" descr="C:\Users\administrator\Desktop\sit uni\edication iran\Tehran_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" y="1052737"/>
            <a:ext cx="9107311" cy="3876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72200" y="572396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http://iums.ac.ir/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7"/>
            <a:ext cx="1872208" cy="1296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639"/>
            <a:ext cx="3403022" cy="86409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33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71600" y="836712"/>
            <a:ext cx="7093867" cy="1368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224270"/>
            <a:ext cx="8460432" cy="3220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2691" y="5679009"/>
            <a:ext cx="1516591" cy="10093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2067" y="5548783"/>
            <a:ext cx="1673057" cy="1385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6547" y="5781163"/>
            <a:ext cx="1296144" cy="8050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5124" y="5679009"/>
            <a:ext cx="1518036" cy="9571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9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2899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7524" y="2451375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Iran University of Medical Sciences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IUMS) was established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Medical Centre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started by gathering several thousand scientific journals and books in different branches of medical sciences to establish a library.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its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communication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American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Information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considered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most important medical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international level.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commenced in </a:t>
            </a:r>
            <a:r>
              <a:rPr lang="en-US" sz="20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hahr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Shahid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Rahnemon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Hospital), the only affiliated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in the country. Thereafter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School of Nursing and Allied Medicine was established at the undergraduate and graduate levels.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officially became the Iran University of Medical Sciences in 1986.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44016"/>
            <a:ext cx="3109794" cy="76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756" y="5823878"/>
            <a:ext cx="1491228" cy="8901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7704" y="5214845"/>
            <a:ext cx="7452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years of excellence in education, research and patient care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9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1340768"/>
            <a:ext cx="76328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IUMS Schools:					         Established</a:t>
            </a:r>
          </a:p>
          <a:p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Medicine:					1975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Allied Medical Sciences:			1986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Nursing &amp; Midwifery:				1986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Public Health:					1987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Rehabilitation:					1973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Health Management &amp; Information Sciences:	1973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Behavioral Sciences &amp; Mental Health:		1986	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Advanced Technologies in Medicine:		1993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Traditional Medicine:				2006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International Pharmacy			2015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International Dentistry (New Degree)		2017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9"/>
            <a:ext cx="5626968" cy="562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IUMS Schools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4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81" y="5970139"/>
            <a:ext cx="1849611" cy="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2" y="1340768"/>
            <a:ext cx="8355661" cy="4032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05" y="188640"/>
            <a:ext cx="3403022" cy="834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5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681" y="5970139"/>
            <a:ext cx="1849611" cy="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51413"/>
            <a:ext cx="6560232" cy="3882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123728" y="5233999"/>
            <a:ext cx="6884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9500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study in 98 different Departments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4772" y="274638"/>
            <a:ext cx="5807388" cy="791404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IUMS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Degrees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6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681" y="5970139"/>
            <a:ext cx="1849611" cy="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81" y="5970139"/>
            <a:ext cx="1849611" cy="45333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7504" y="274638"/>
            <a:ext cx="6048672" cy="706090"/>
          </a:xfrm>
        </p:spPr>
        <p:txBody>
          <a:bodyPr>
            <a:noAutofit/>
          </a:bodyPr>
          <a:lstStyle/>
          <a:p>
            <a:r>
              <a:rPr lang="en-US" sz="3800" dirty="0" smtClean="0"/>
              <a:t>Institutes &amp; Research Centers</a:t>
            </a:r>
            <a:endParaRPr lang="en-US" sz="380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96680" cy="39733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66FF"/>
                </a:solidFill>
              </a:rPr>
              <a:t>Institutes</a:t>
            </a:r>
          </a:p>
          <a:p>
            <a:pPr marL="285750" indent="-285750"/>
            <a:r>
              <a:rPr lang="en-US" sz="2400" b="1" dirty="0"/>
              <a:t>Islamic and Complementary Medicine and Research </a:t>
            </a:r>
            <a:r>
              <a:rPr lang="en-US" sz="2400" b="1" dirty="0" smtClean="0"/>
              <a:t>Center;</a:t>
            </a:r>
            <a:endParaRPr lang="en-US" sz="2400" b="1" dirty="0"/>
          </a:p>
          <a:p>
            <a:pPr marL="285750" indent="-285750"/>
            <a:r>
              <a:rPr lang="en-US" sz="2400" b="1" dirty="0"/>
              <a:t>Endocrinology and Metabolism Research and Training </a:t>
            </a:r>
            <a:r>
              <a:rPr lang="en-US" sz="2400" b="1" dirty="0" smtClean="0"/>
              <a:t>Center;</a:t>
            </a:r>
            <a:endParaRPr lang="en-US" sz="2400" b="1" dirty="0"/>
          </a:p>
          <a:p>
            <a:pPr marL="285750" indent="-285750"/>
            <a:r>
              <a:rPr lang="en-US" sz="2400" b="1" dirty="0" smtClean="0"/>
              <a:t>Immunology.</a:t>
            </a:r>
            <a:endParaRPr lang="en-US" sz="2400" b="1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66FF"/>
                </a:solidFill>
              </a:rPr>
              <a:t>47 Raised Research </a:t>
            </a:r>
            <a:r>
              <a:rPr lang="en-US" b="1" dirty="0" smtClean="0">
                <a:solidFill>
                  <a:srgbClr val="0066FF"/>
                </a:solidFill>
              </a:rPr>
              <a:t>Center</a:t>
            </a:r>
          </a:p>
          <a:p>
            <a:pPr marL="285750" indent="-285750"/>
            <a:r>
              <a:rPr lang="en-US" sz="2400" b="1" dirty="0"/>
              <a:t>Nursing Care Research Center</a:t>
            </a:r>
          </a:p>
          <a:p>
            <a:pPr marL="285750" indent="-285750"/>
            <a:r>
              <a:rPr lang="en-US" sz="2400" b="1" dirty="0"/>
              <a:t>Physiology Research Center</a:t>
            </a:r>
          </a:p>
          <a:p>
            <a:pPr marL="285750" indent="-285750"/>
            <a:r>
              <a:rPr lang="en-US" sz="2400" b="1" dirty="0"/>
              <a:t>Immunology ‎Research Center</a:t>
            </a:r>
          </a:p>
          <a:p>
            <a:pPr marL="285750" indent="-285750"/>
            <a:r>
              <a:rPr lang="en-US" sz="2400" b="1" dirty="0"/>
              <a:t>Anti- Microbial Resistance</a:t>
            </a:r>
          </a:p>
          <a:p>
            <a:pPr marL="285750" indent="-285750"/>
            <a:r>
              <a:rPr lang="en-US" sz="2400" b="1" dirty="0"/>
              <a:t>Occupational Medicine</a:t>
            </a:r>
          </a:p>
          <a:p>
            <a:pPr marL="285750" indent="-285750"/>
            <a:r>
              <a:rPr lang="en-US" sz="2400" b="1" dirty="0"/>
              <a:t>Mental Health</a:t>
            </a:r>
          </a:p>
          <a:p>
            <a:pPr marL="285750" indent="-285750"/>
            <a:r>
              <a:rPr lang="en-US" sz="2400" b="1" dirty="0"/>
              <a:t>Rehabilitation</a:t>
            </a:r>
          </a:p>
          <a:p>
            <a:pPr marL="285750" indent="-285750"/>
            <a:r>
              <a:rPr lang="en-US" sz="2400" b="1" dirty="0"/>
              <a:t>Burn</a:t>
            </a:r>
          </a:p>
          <a:p>
            <a:pPr marL="285750" indent="-285750"/>
            <a:r>
              <a:rPr lang="en-US" sz="2400" b="1" dirty="0"/>
              <a:t>Health Management and Economics</a:t>
            </a:r>
          </a:p>
          <a:p>
            <a:pPr marL="285750" indent="-285750"/>
            <a:r>
              <a:rPr lang="en-US" sz="2400" b="1" dirty="0"/>
              <a:t>Cardiovascular</a:t>
            </a:r>
          </a:p>
          <a:p>
            <a:pPr marL="285750" indent="-285750"/>
            <a:r>
              <a:rPr lang="en-US" sz="2400" b="1" dirty="0"/>
              <a:t>Drug</a:t>
            </a:r>
          </a:p>
          <a:p>
            <a:pPr marL="285750" indent="-285750"/>
            <a:r>
              <a:rPr lang="en-US" sz="2400" b="1" dirty="0"/>
              <a:t>Pediatric Diseases</a:t>
            </a:r>
          </a:p>
          <a:p>
            <a:pPr marL="285750" indent="-285750"/>
            <a:r>
              <a:rPr lang="en-US" sz="2400" b="1" dirty="0"/>
              <a:t>Bone and Joint and ……</a:t>
            </a:r>
          </a:p>
          <a:p>
            <a:pPr marL="0" indent="0">
              <a:buNone/>
            </a:pPr>
            <a:endParaRPr lang="en-US" b="1" dirty="0">
              <a:solidFill>
                <a:srgbClr val="0066FF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2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305" y="1052736"/>
            <a:ext cx="8601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5904656" cy="547911"/>
          </a:xfrm>
        </p:spPr>
        <p:txBody>
          <a:bodyPr>
            <a:noAutofit/>
          </a:bodyPr>
          <a:lstStyle/>
          <a:p>
            <a:r>
              <a:rPr lang="en-US" sz="3800" dirty="0"/>
              <a:t>Public Urban Health Centers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en-US" b="1" dirty="0"/>
              <a:t>Quds </a:t>
            </a:r>
            <a:r>
              <a:rPr lang="en-US" b="1" dirty="0" smtClean="0"/>
              <a:t>;</a:t>
            </a:r>
            <a:endParaRPr lang="en-US" b="1" dirty="0"/>
          </a:p>
          <a:p>
            <a:r>
              <a:rPr lang="en-US" b="1" dirty="0" err="1" smtClean="0"/>
              <a:t>Malard</a:t>
            </a:r>
            <a:r>
              <a:rPr lang="en-US" b="1" dirty="0" smtClean="0"/>
              <a:t>;</a:t>
            </a:r>
            <a:endParaRPr lang="en-US" b="1" dirty="0"/>
          </a:p>
          <a:p>
            <a:r>
              <a:rPr lang="en-US" b="1" dirty="0" err="1" smtClean="0"/>
              <a:t>Shahriar</a:t>
            </a:r>
            <a:r>
              <a:rPr lang="en-US" b="1" dirty="0" smtClean="0"/>
              <a:t>;</a:t>
            </a:r>
            <a:endParaRPr lang="en-US" b="1" dirty="0"/>
          </a:p>
          <a:p>
            <a:r>
              <a:rPr lang="en-US" b="1" dirty="0" err="1" smtClean="0"/>
              <a:t>Baharestan</a:t>
            </a:r>
            <a:r>
              <a:rPr lang="en-US" b="1" dirty="0" smtClean="0"/>
              <a:t>;</a:t>
            </a:r>
            <a:endParaRPr lang="en-US" b="1" dirty="0"/>
          </a:p>
          <a:p>
            <a:r>
              <a:rPr lang="en-US" b="1" dirty="0" err="1"/>
              <a:t>Robat</a:t>
            </a:r>
            <a:r>
              <a:rPr lang="en-US" b="1" dirty="0"/>
              <a:t> </a:t>
            </a:r>
            <a:r>
              <a:rPr lang="en-US" b="1" dirty="0" smtClean="0"/>
              <a:t>Karim;</a:t>
            </a:r>
            <a:endParaRPr lang="en-US" b="1" dirty="0"/>
          </a:p>
          <a:p>
            <a:r>
              <a:rPr lang="en-US" b="1" dirty="0"/>
              <a:t>West of </a:t>
            </a:r>
            <a:r>
              <a:rPr lang="en-US" b="1" dirty="0" smtClean="0"/>
              <a:t>Tehran;</a:t>
            </a:r>
            <a:endParaRPr lang="en-US" b="1" dirty="0"/>
          </a:p>
          <a:p>
            <a:r>
              <a:rPr lang="en-US" b="1" dirty="0"/>
              <a:t>North – West of </a:t>
            </a:r>
            <a:r>
              <a:rPr lang="en-US" b="1" dirty="0" smtClean="0"/>
              <a:t>Tehran.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IUMS Providing Health Services to more than 5.3 Million People in Tehran.</a:t>
            </a:r>
          </a:p>
          <a:p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8</a:t>
            </a:fld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81" y="5970139"/>
            <a:ext cx="1849611" cy="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8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266"/>
            <a:ext cx="5904656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66FF"/>
                </a:solidFill>
              </a:rPr>
              <a:t>10 Teaching hospital and 15 non-teaching hospitals in Tehran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431186"/>
            <a:ext cx="8363272" cy="4320531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200" b="1" dirty="0" err="1"/>
              <a:t>Hazrat</a:t>
            </a:r>
            <a:r>
              <a:rPr lang="en-US" sz="2200" b="1" dirty="0"/>
              <a:t> </a:t>
            </a:r>
            <a:r>
              <a:rPr lang="en-US" sz="2200" b="1" dirty="0" err="1"/>
              <a:t>Rasool</a:t>
            </a:r>
            <a:r>
              <a:rPr lang="en-US" sz="2200" b="1" dirty="0"/>
              <a:t> </a:t>
            </a:r>
            <a:r>
              <a:rPr lang="en-US" sz="2200" b="1" dirty="0" err="1"/>
              <a:t>Akram</a:t>
            </a:r>
            <a:r>
              <a:rPr lang="en-US" sz="2200" b="1" dirty="0"/>
              <a:t> (s) General Hospital</a:t>
            </a:r>
          </a:p>
          <a:p>
            <a:pPr marL="457200" indent="-457200"/>
            <a:r>
              <a:rPr lang="en-US" sz="2200" b="1" dirty="0" err="1"/>
              <a:t>Shahid</a:t>
            </a:r>
            <a:r>
              <a:rPr lang="en-US" sz="2200" b="1" dirty="0"/>
              <a:t> </a:t>
            </a:r>
            <a:r>
              <a:rPr lang="en-US" sz="2200" b="1" dirty="0" err="1"/>
              <a:t>Rajaie</a:t>
            </a:r>
            <a:r>
              <a:rPr lang="en-US" sz="2200" b="1" dirty="0"/>
              <a:t> Cardiovascular, Medical &amp; Research Center</a:t>
            </a:r>
          </a:p>
          <a:p>
            <a:pPr marL="457200" indent="-457200"/>
            <a:r>
              <a:rPr lang="en-US" sz="2200" b="1" dirty="0" err="1"/>
              <a:t>Firoozgar</a:t>
            </a:r>
            <a:r>
              <a:rPr lang="en-US" sz="2200" b="1" dirty="0"/>
              <a:t> General Hospital</a:t>
            </a:r>
          </a:p>
          <a:p>
            <a:pPr marL="457200" indent="-457200"/>
            <a:r>
              <a:rPr lang="en-US" sz="2200" b="1" dirty="0" err="1"/>
              <a:t>Hazrat</a:t>
            </a:r>
            <a:r>
              <a:rPr lang="en-US" sz="2200" b="1" dirty="0"/>
              <a:t> Ali </a:t>
            </a:r>
            <a:r>
              <a:rPr lang="en-US" sz="2200" b="1" dirty="0" err="1"/>
              <a:t>Asghar</a:t>
            </a:r>
            <a:r>
              <a:rPr lang="en-US" sz="2200" b="1" dirty="0"/>
              <a:t> Hospital</a:t>
            </a:r>
          </a:p>
          <a:p>
            <a:pPr marL="457200" indent="-457200"/>
            <a:r>
              <a:rPr lang="en-US" sz="2200" b="1" dirty="0" err="1"/>
              <a:t>Shahid</a:t>
            </a:r>
            <a:r>
              <a:rPr lang="en-US" sz="2200" b="1" dirty="0"/>
              <a:t> </a:t>
            </a:r>
            <a:r>
              <a:rPr lang="en-US" sz="2200" b="1" dirty="0" err="1"/>
              <a:t>Hashemi</a:t>
            </a:r>
            <a:r>
              <a:rPr lang="en-US" sz="2200" b="1" dirty="0"/>
              <a:t> </a:t>
            </a:r>
            <a:r>
              <a:rPr lang="en-US" sz="2200" b="1" dirty="0" err="1"/>
              <a:t>Nejad</a:t>
            </a:r>
            <a:r>
              <a:rPr lang="en-US" sz="2200" b="1" dirty="0"/>
              <a:t> Urology Hospital</a:t>
            </a:r>
          </a:p>
          <a:p>
            <a:pPr marL="457200" indent="-457200"/>
            <a:r>
              <a:rPr lang="en-US" sz="2200" b="1" dirty="0" err="1"/>
              <a:t>Shahid</a:t>
            </a:r>
            <a:r>
              <a:rPr lang="en-US" sz="2200" b="1" dirty="0"/>
              <a:t> </a:t>
            </a:r>
            <a:r>
              <a:rPr lang="en-US" sz="2200" b="1" dirty="0" err="1"/>
              <a:t>Motahari</a:t>
            </a:r>
            <a:r>
              <a:rPr lang="en-US" sz="2200" b="1" dirty="0"/>
              <a:t> Burns Hospital</a:t>
            </a:r>
          </a:p>
          <a:p>
            <a:pPr marL="457200" indent="-457200"/>
            <a:r>
              <a:rPr lang="en-US" sz="2200" b="1" dirty="0" err="1"/>
              <a:t>Shafa</a:t>
            </a:r>
            <a:r>
              <a:rPr lang="en-US" sz="2200" b="1" dirty="0"/>
              <a:t> </a:t>
            </a:r>
            <a:r>
              <a:rPr lang="en-US" sz="2200" b="1" dirty="0" err="1"/>
              <a:t>Yahyaeian</a:t>
            </a:r>
            <a:r>
              <a:rPr lang="en-US" sz="2200" b="1" dirty="0"/>
              <a:t> Orthopedics Hospital</a:t>
            </a:r>
          </a:p>
          <a:p>
            <a:pPr marL="457200" indent="-457200"/>
            <a:r>
              <a:rPr lang="en-US" sz="2200" b="1" dirty="0" err="1"/>
              <a:t>Hazrat</a:t>
            </a:r>
            <a:r>
              <a:rPr lang="en-US" sz="2200" b="1" dirty="0"/>
              <a:t> -e </a:t>
            </a:r>
            <a:r>
              <a:rPr lang="en-US" sz="2200" b="1" dirty="0" err="1"/>
              <a:t>Fatemeh</a:t>
            </a:r>
            <a:r>
              <a:rPr lang="en-US" sz="2200" b="1" dirty="0"/>
              <a:t> Plastic Hospital</a:t>
            </a:r>
          </a:p>
          <a:p>
            <a:pPr marL="457200" indent="-457200"/>
            <a:r>
              <a:rPr lang="en-US" sz="2200" b="1" dirty="0" err="1"/>
              <a:t>Shahid</a:t>
            </a:r>
            <a:r>
              <a:rPr lang="en-US" sz="2200" b="1" dirty="0"/>
              <a:t> Akbar </a:t>
            </a:r>
            <a:r>
              <a:rPr lang="en-US" sz="2200" b="1" dirty="0" err="1"/>
              <a:t>Abadi</a:t>
            </a:r>
            <a:r>
              <a:rPr lang="en-US" sz="2200" b="1" dirty="0"/>
              <a:t> Hospital</a:t>
            </a:r>
          </a:p>
          <a:p>
            <a:pPr marL="457200" indent="-457200"/>
            <a:r>
              <a:rPr lang="en-US" sz="2200" b="1" dirty="0"/>
              <a:t>Iran Psychiatric Hospital</a:t>
            </a:r>
          </a:p>
          <a:p>
            <a:endParaRPr lang="en-US" sz="23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ECEFD-5A4D-4ADE-A957-8F0F16BCE98A}" type="slidenum">
              <a:rPr lang="de-DE" smtClean="0"/>
              <a:t>9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81" y="5970139"/>
            <a:ext cx="1849611" cy="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81C9D8A2B5534797249304FAC18792" ma:contentTypeVersion="0" ma:contentTypeDescription="Create a new document." ma:contentTypeScope="" ma:versionID="d9cf9377d914b01b94bedab51b76471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C69470-48F1-41D6-A2AC-DFB5744ACC0E}"/>
</file>

<file path=customXml/itemProps2.xml><?xml version="1.0" encoding="utf-8"?>
<ds:datastoreItem xmlns:ds="http://schemas.openxmlformats.org/officeDocument/2006/customXml" ds:itemID="{EA46C205-C525-4740-A87A-A5F833D2E5DC}"/>
</file>

<file path=customXml/itemProps3.xml><?xml version="1.0" encoding="utf-8"?>
<ds:datastoreItem xmlns:ds="http://schemas.openxmlformats.org/officeDocument/2006/customXml" ds:itemID="{92E0F3B4-D4A9-491C-A5F2-AE66BE7534AD}"/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859</Words>
  <Application>Microsoft Office PowerPoint</Application>
  <PresentationFormat>On-screen Show (4:3)</PresentationFormat>
  <Paragraphs>470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Agency FB</vt:lpstr>
      <vt:lpstr>Alison</vt:lpstr>
      <vt:lpstr>Arial</vt:lpstr>
      <vt:lpstr>Calibri</vt:lpstr>
      <vt:lpstr>Symbol</vt:lpstr>
      <vt:lpstr>Times New Roman</vt:lpstr>
      <vt:lpstr>Wingdings</vt:lpstr>
      <vt:lpstr>Larissa</vt:lpstr>
      <vt:lpstr>PowerPoint Presentation</vt:lpstr>
      <vt:lpstr>PowerPoint Presentation</vt:lpstr>
      <vt:lpstr>PowerPoint Presentation</vt:lpstr>
      <vt:lpstr>IUMS Schools</vt:lpstr>
      <vt:lpstr>PowerPoint Presentation</vt:lpstr>
      <vt:lpstr>IUMS Academic Degrees and Student</vt:lpstr>
      <vt:lpstr>Institutes &amp; Research Centers</vt:lpstr>
      <vt:lpstr>Public Urban Health Centers</vt:lpstr>
      <vt:lpstr>10 Teaching hospital and 15 non-teaching hospitals in Tehran</vt:lpstr>
      <vt:lpstr>Hazrat Rasool Akram (s)  Hospital operates 75 clinics with a daily admission of 500 patients. </vt:lpstr>
      <vt:lpstr>PowerPoint Presentation</vt:lpstr>
      <vt:lpstr>PowerPoint Presentation</vt:lpstr>
      <vt:lpstr>PowerPoint Presentation</vt:lpstr>
      <vt:lpstr>PowerPoint Presentation</vt:lpstr>
      <vt:lpstr>Partnership, Membership and Educational Cooperation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qashi</dc:creator>
  <cp:lastModifiedBy>manager</cp:lastModifiedBy>
  <cp:revision>62</cp:revision>
  <dcterms:created xsi:type="dcterms:W3CDTF">2018-02-14T12:14:24Z</dcterms:created>
  <dcterms:modified xsi:type="dcterms:W3CDTF">2018-02-21T09:14:09Z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0x010100DE81C9D8A2B5534797249304FAC18792</vt:lpwstr>
  </property>
</Properties>
</file>